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8" r:id="rId2"/>
    <p:sldId id="264" r:id="rId3"/>
    <p:sldId id="265" r:id="rId4"/>
    <p:sldId id="257" r:id="rId5"/>
    <p:sldId id="258" r:id="rId6"/>
    <p:sldId id="259" r:id="rId7"/>
    <p:sldId id="266" r:id="rId8"/>
    <p:sldId id="267" r:id="rId9"/>
    <p:sldId id="268" r:id="rId10"/>
    <p:sldId id="260" r:id="rId11"/>
    <p:sldId id="269" r:id="rId12"/>
    <p:sldId id="270" r:id="rId13"/>
    <p:sldId id="261" r:id="rId14"/>
    <p:sldId id="262" r:id="rId15"/>
    <p:sldId id="263" r:id="rId16"/>
    <p:sldId id="271" r:id="rId17"/>
    <p:sldId id="272" r:id="rId18"/>
    <p:sldId id="273" r:id="rId19"/>
    <p:sldId id="274" r:id="rId20"/>
    <p:sldId id="275" r:id="rId21"/>
    <p:sldId id="276" r:id="rId22"/>
    <p:sldId id="277" r:id="rId23"/>
    <p:sldId id="27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52" d="100"/>
          <a:sy n="52" d="100"/>
        </p:scale>
        <p:origin x="58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03B4D3E-92C0-46F2-B0D2-D6BD120B15D4}" type="datetimeFigureOut">
              <a:rPr lang="en-US" smtClean="0"/>
              <a:t>5/12/2018</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A27CA775-966A-491D-8B5C-53F458CEFF56}"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96626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03B4D3E-92C0-46F2-B0D2-D6BD120B15D4}" type="datetimeFigureOut">
              <a:rPr lang="en-US" smtClean="0"/>
              <a:t>5/12/2018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7CA775-966A-491D-8B5C-53F458CEFF56}"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04416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03B4D3E-92C0-46F2-B0D2-D6BD120B15D4}" type="datetimeFigureOut">
              <a:rPr lang="en-US" smtClean="0"/>
              <a:t>5/12/2018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7CA775-966A-491D-8B5C-53F458CEFF56}"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53569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03B4D3E-92C0-46F2-B0D2-D6BD120B15D4}" type="datetimeFigureOut">
              <a:rPr lang="en-US" smtClean="0"/>
              <a:t>5/12/2018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7CA775-966A-491D-8B5C-53F458CEFF56}"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73782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03B4D3E-92C0-46F2-B0D2-D6BD120B15D4}" type="datetimeFigureOut">
              <a:rPr lang="en-US" smtClean="0"/>
              <a:t>5/12/2018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7CA775-966A-491D-8B5C-53F458CEFF56}"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97437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03B4D3E-92C0-46F2-B0D2-D6BD120B15D4}" type="datetimeFigureOut">
              <a:rPr lang="en-US" smtClean="0"/>
              <a:t>5/12/2018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7CA775-966A-491D-8B5C-53F458CEFF56}"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71574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03B4D3E-92C0-46F2-B0D2-D6BD120B15D4}" type="datetimeFigureOut">
              <a:rPr lang="en-US" smtClean="0"/>
              <a:t>5/12/2018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7CA775-966A-491D-8B5C-53F458CEFF56}"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10743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03B4D3E-92C0-46F2-B0D2-D6BD120B15D4}" type="datetimeFigureOut">
              <a:rPr lang="en-US" smtClean="0"/>
              <a:t>5/12/2018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7CA775-966A-491D-8B5C-53F458CEFF56}"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04902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3B4D3E-92C0-46F2-B0D2-D6BD120B15D4}" type="datetimeFigureOut">
              <a:rPr lang="en-US" smtClean="0"/>
              <a:t>5/12/2018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7CA775-966A-491D-8B5C-53F458CEFF56}" type="slidenum">
              <a:rPr lang="en-US" smtClean="0"/>
              <a:t>‹#›</a:t>
            </a:fld>
            <a:endParaRPr lang="en-US"/>
          </a:p>
        </p:txBody>
      </p:sp>
    </p:spTree>
    <p:extLst>
      <p:ext uri="{BB962C8B-B14F-4D97-AF65-F5344CB8AC3E}">
        <p14:creationId xmlns:p14="http://schemas.microsoft.com/office/powerpoint/2010/main" val="2181437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03B4D3E-92C0-46F2-B0D2-D6BD120B15D4}" type="datetimeFigureOut">
              <a:rPr lang="en-US" smtClean="0"/>
              <a:t>5/12/2018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7CA775-966A-491D-8B5C-53F458CEFF56}"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35413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103B4D3E-92C0-46F2-B0D2-D6BD120B15D4}" type="datetimeFigureOut">
              <a:rPr lang="en-US" smtClean="0"/>
              <a:t>5/12/2018</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A27CA775-966A-491D-8B5C-53F458CEFF56}"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03962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103B4D3E-92C0-46F2-B0D2-D6BD120B15D4}" type="datetimeFigureOut">
              <a:rPr lang="en-US" smtClean="0"/>
              <a:t>5/12/2018</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A27CA775-966A-491D-8B5C-53F458CEFF56}"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09564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802298"/>
            <a:ext cx="12387532" cy="2541431"/>
          </a:xfrm>
        </p:spPr>
        <p:txBody>
          <a:bodyPr>
            <a:normAutofit fontScale="90000"/>
          </a:bodyPr>
          <a:lstStyle/>
          <a:p>
            <a:pPr algn="ctr"/>
            <a:r>
              <a:rPr lang="en-US" dirty="0" smtClean="0">
                <a:solidFill>
                  <a:srgbClr val="FF0000"/>
                </a:solidFill>
              </a:rPr>
              <a:t>SECTION 20</a:t>
            </a:r>
            <a:br>
              <a:rPr lang="en-US" dirty="0" smtClean="0">
                <a:solidFill>
                  <a:srgbClr val="FF0000"/>
                </a:solidFill>
              </a:rPr>
            </a:br>
            <a:r>
              <a:rPr lang="en-US" dirty="0" smtClean="0"/>
              <a:t/>
            </a:r>
            <a:br>
              <a:rPr lang="en-US" dirty="0" smtClean="0"/>
            </a:br>
            <a:r>
              <a:rPr lang="en-US" sz="6000" b="1" dirty="0"/>
              <a:t>First aid legal obligations</a:t>
            </a:r>
            <a:endParaRPr lang="en-US" sz="60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7880" y="3605841"/>
            <a:ext cx="3051954" cy="2518913"/>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8162"/>
            <a:ext cx="1716759" cy="1548271"/>
          </a:xfrm>
          <a:prstGeom prst="rect">
            <a:avLst/>
          </a:prstGeom>
        </p:spPr>
      </p:pic>
    </p:spTree>
    <p:extLst>
      <p:ext uri="{BB962C8B-B14F-4D97-AF65-F5344CB8AC3E}">
        <p14:creationId xmlns:p14="http://schemas.microsoft.com/office/powerpoint/2010/main" val="191392250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Consent </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t>If the casualty is reluctant to accept your help but it appears obvious they are seriously unwell or injured then you should consider calling an ambulance or other emergency assistance.</a:t>
            </a:r>
          </a:p>
          <a:p>
            <a:endParaRPr lang="en-US" dirty="0"/>
          </a:p>
          <a:p>
            <a:endParaRPr lang="en-US" dirty="0" smtClean="0"/>
          </a:p>
          <a:p>
            <a:r>
              <a:rPr lang="en-US" dirty="0"/>
              <a:t>I</a:t>
            </a:r>
            <a:r>
              <a:rPr lang="en-US" dirty="0" smtClean="0"/>
              <a:t>f a casualty is unconscious or unable to communicate the law assumes that the casualty would give their consent.</a:t>
            </a:r>
            <a:endParaRPr lang="en-US" dirty="0"/>
          </a:p>
        </p:txBody>
      </p:sp>
    </p:spTree>
    <p:extLst>
      <p:ext uri="{BB962C8B-B14F-4D97-AF65-F5344CB8AC3E}">
        <p14:creationId xmlns:p14="http://schemas.microsoft.com/office/powerpoint/2010/main" val="269895461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Other issues of consent</a:t>
            </a:r>
            <a:endParaRPr lang="en-US" dirty="0"/>
          </a:p>
        </p:txBody>
      </p:sp>
      <p:sp>
        <p:nvSpPr>
          <p:cNvPr id="3" name="Content Placeholder 2"/>
          <p:cNvSpPr>
            <a:spLocks noGrp="1"/>
          </p:cNvSpPr>
          <p:nvPr>
            <p:ph idx="1"/>
          </p:nvPr>
        </p:nvSpPr>
        <p:spPr/>
        <p:txBody>
          <a:bodyPr>
            <a:normAutofit/>
          </a:bodyPr>
          <a:lstStyle/>
          <a:p>
            <a:r>
              <a:rPr lang="en-US" b="1" dirty="0" smtClean="0"/>
              <a:t>Wishes </a:t>
            </a:r>
            <a:r>
              <a:rPr lang="en-US" b="1" dirty="0"/>
              <a:t>of relatives</a:t>
            </a:r>
          </a:p>
          <a:p>
            <a:pPr lvl="1"/>
            <a:r>
              <a:rPr lang="en-US" dirty="0" smtClean="0"/>
              <a:t>In </a:t>
            </a:r>
            <a:r>
              <a:rPr lang="en-US" dirty="0"/>
              <a:t>most countries, the only time this decision can be definitively taken is </a:t>
            </a:r>
            <a:r>
              <a:rPr lang="en-US" dirty="0" smtClean="0"/>
              <a:t>if the </a:t>
            </a:r>
            <a:r>
              <a:rPr lang="en-US" dirty="0"/>
              <a:t>person requiring treatment is a </a:t>
            </a:r>
            <a:r>
              <a:rPr lang="en-US" dirty="0" smtClean="0"/>
              <a:t>child</a:t>
            </a:r>
          </a:p>
          <a:p>
            <a:pPr lvl="1"/>
            <a:endParaRPr lang="en-US" dirty="0" smtClean="0"/>
          </a:p>
          <a:p>
            <a:pPr lvl="1"/>
            <a:r>
              <a:rPr lang="en-US" dirty="0"/>
              <a:t>In other cases, the presumption for the first aider must be towards treating the </a:t>
            </a:r>
            <a:r>
              <a:rPr lang="en-US" dirty="0" smtClean="0"/>
              <a:t>victim, especially </a:t>
            </a:r>
            <a:r>
              <a:rPr lang="en-US" dirty="0"/>
              <a:t>if they </a:t>
            </a:r>
            <a:r>
              <a:rPr lang="en-US" dirty="0" smtClean="0"/>
              <a:t>are unconscious</a:t>
            </a:r>
          </a:p>
          <a:p>
            <a:pPr lvl="1"/>
            <a:endParaRPr lang="en-US" dirty="0" smtClean="0"/>
          </a:p>
          <a:p>
            <a:pPr lvl="1"/>
            <a:r>
              <a:rPr lang="en-US" dirty="0"/>
              <a:t>In some </a:t>
            </a:r>
            <a:r>
              <a:rPr lang="en-US" dirty="0" smtClean="0"/>
              <a:t>cases, the </a:t>
            </a:r>
            <a:r>
              <a:rPr lang="en-US" dirty="0"/>
              <a:t>person may have caused harm to the victim. If in this case, you fear for your </a:t>
            </a:r>
            <a:r>
              <a:rPr lang="en-US" dirty="0" smtClean="0"/>
              <a:t>safety, call for </a:t>
            </a:r>
            <a:r>
              <a:rPr lang="en-US" dirty="0"/>
              <a:t>assistance from the police.</a:t>
            </a:r>
          </a:p>
        </p:txBody>
      </p:sp>
    </p:spTree>
    <p:extLst>
      <p:ext uri="{BB962C8B-B14F-4D97-AF65-F5344CB8AC3E}">
        <p14:creationId xmlns:p14="http://schemas.microsoft.com/office/powerpoint/2010/main" val="169253284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Other issues of consent</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Advance directive</a:t>
            </a:r>
          </a:p>
          <a:p>
            <a:endParaRPr lang="en-US" b="1" dirty="0"/>
          </a:p>
          <a:p>
            <a:pPr lvl="1"/>
            <a:r>
              <a:rPr lang="en-US" dirty="0"/>
              <a:t>Some victims may have a statement recorded, called an advanced directive or living </a:t>
            </a:r>
            <a:r>
              <a:rPr lang="en-US" dirty="0" smtClean="0"/>
              <a:t>will, that </a:t>
            </a:r>
            <a:r>
              <a:rPr lang="en-US" dirty="0"/>
              <a:t>they do not wish </a:t>
            </a:r>
            <a:r>
              <a:rPr lang="en-US" dirty="0" smtClean="0"/>
              <a:t>to be treated in the case of life threatening illness</a:t>
            </a:r>
          </a:p>
          <a:p>
            <a:endParaRPr lang="en-US" dirty="0" smtClean="0"/>
          </a:p>
          <a:p>
            <a:pPr lvl="1"/>
            <a:r>
              <a:rPr lang="en-US" dirty="0" smtClean="0"/>
              <a:t>In </a:t>
            </a:r>
            <a:r>
              <a:rPr lang="en-US" dirty="0"/>
              <a:t>any case, as suggested above, the first aider should always presume towards treating </a:t>
            </a:r>
            <a:r>
              <a:rPr lang="en-US" dirty="0" smtClean="0"/>
              <a:t>a victim</a:t>
            </a:r>
            <a:r>
              <a:rPr lang="en-US" dirty="0"/>
              <a:t>, allowing health care professionals to make the final </a:t>
            </a:r>
            <a:r>
              <a:rPr lang="en-US" dirty="0" smtClean="0"/>
              <a:t>decision.</a:t>
            </a:r>
          </a:p>
          <a:p>
            <a:pPr lvl="1"/>
            <a:endParaRPr lang="en-US" dirty="0"/>
          </a:p>
          <a:p>
            <a:pPr lvl="1"/>
            <a:r>
              <a:rPr lang="en-US" dirty="0" smtClean="0"/>
              <a:t>Almost </a:t>
            </a:r>
            <a:r>
              <a:rPr lang="en-US" dirty="0"/>
              <a:t>every first </a:t>
            </a:r>
            <a:r>
              <a:rPr lang="en-US" dirty="0" smtClean="0"/>
              <a:t>aid procedures </a:t>
            </a:r>
            <a:r>
              <a:rPr lang="en-US" dirty="0"/>
              <a:t>will only extend life, rather than definitively save it, meaning you are usually </a:t>
            </a:r>
            <a:r>
              <a:rPr lang="en-US" dirty="0" smtClean="0"/>
              <a:t>not breaking </a:t>
            </a:r>
            <a:r>
              <a:rPr lang="en-US" dirty="0"/>
              <a:t>the advance directive</a:t>
            </a:r>
          </a:p>
        </p:txBody>
      </p:sp>
    </p:spTree>
    <p:extLst>
      <p:ext uri="{BB962C8B-B14F-4D97-AF65-F5344CB8AC3E}">
        <p14:creationId xmlns:p14="http://schemas.microsoft.com/office/powerpoint/2010/main" val="193782488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Duty of Care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As </a:t>
            </a:r>
            <a:r>
              <a:rPr lang="en-US" dirty="0"/>
              <a:t>a first aider you do not automatically have a legal obligation to provide first aid care to any person unless you already have a “duty of care” for that person</a:t>
            </a:r>
            <a:r>
              <a:rPr lang="en-US" dirty="0" smtClean="0"/>
              <a:t>. </a:t>
            </a:r>
          </a:p>
          <a:p>
            <a:endParaRPr lang="en-US" dirty="0"/>
          </a:p>
          <a:p>
            <a:r>
              <a:rPr lang="en-US" dirty="0" smtClean="0"/>
              <a:t>People </a:t>
            </a:r>
            <a:r>
              <a:rPr lang="en-US" dirty="0"/>
              <a:t>who may have an existing “duty of care” can include workplace first aiders, teachers or </a:t>
            </a:r>
            <a:r>
              <a:rPr lang="en-US" dirty="0" err="1"/>
              <a:t>carers</a:t>
            </a:r>
            <a:r>
              <a:rPr lang="en-US" dirty="0"/>
              <a:t> and family </a:t>
            </a:r>
            <a:r>
              <a:rPr lang="en-US" dirty="0" smtClean="0"/>
              <a:t>members</a:t>
            </a:r>
          </a:p>
          <a:p>
            <a:endParaRPr lang="en-US" dirty="0"/>
          </a:p>
          <a:p>
            <a:r>
              <a:rPr lang="en-US" dirty="0"/>
              <a:t>If you start to provide first aid care for a casualty then you have established a voluntary “duty of care” and you should do all that you can safely do to care for the casualty until emergency or medical assistance arrives.</a:t>
            </a:r>
          </a:p>
        </p:txBody>
      </p:sp>
    </p:spTree>
    <p:extLst>
      <p:ext uri="{BB962C8B-B14F-4D97-AF65-F5344CB8AC3E}">
        <p14:creationId xmlns:p14="http://schemas.microsoft.com/office/powerpoint/2010/main" val="264138966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Negligence </a:t>
            </a:r>
            <a:endParaRPr lang="en-US" dirty="0"/>
          </a:p>
        </p:txBody>
      </p:sp>
      <p:sp>
        <p:nvSpPr>
          <p:cNvPr id="3" name="Content Placeholder 2"/>
          <p:cNvSpPr>
            <a:spLocks noGrp="1"/>
          </p:cNvSpPr>
          <p:nvPr>
            <p:ph idx="1"/>
          </p:nvPr>
        </p:nvSpPr>
        <p:spPr/>
        <p:txBody>
          <a:bodyPr>
            <a:normAutofit/>
          </a:bodyPr>
          <a:lstStyle/>
          <a:p>
            <a:r>
              <a:rPr lang="en-US" dirty="0" smtClean="0"/>
              <a:t>As </a:t>
            </a:r>
            <a:r>
              <a:rPr lang="en-US" dirty="0"/>
              <a:t>a first aider it is unlikely that you would be considered to be negligent when you provide first aid care to a casualty if you follow accepted first aid guidelines</a:t>
            </a:r>
            <a:r>
              <a:rPr lang="en-US" dirty="0" smtClean="0"/>
              <a:t>.</a:t>
            </a:r>
            <a:endParaRPr lang="en-US" dirty="0"/>
          </a:p>
        </p:txBody>
      </p:sp>
    </p:spTree>
    <p:extLst>
      <p:ext uri="{BB962C8B-B14F-4D97-AF65-F5344CB8AC3E}">
        <p14:creationId xmlns:p14="http://schemas.microsoft.com/office/powerpoint/2010/main" val="11624963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Negligence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following would need to be established for negligence to be proven: </a:t>
            </a:r>
          </a:p>
          <a:p>
            <a:endParaRPr lang="en-US" dirty="0" smtClean="0"/>
          </a:p>
          <a:p>
            <a:pPr marL="0" indent="0">
              <a:buNone/>
            </a:pPr>
            <a:r>
              <a:rPr lang="en-US" dirty="0" smtClean="0"/>
              <a:t>• The first aider owed a duty of care to the casualty and did not provide any care </a:t>
            </a:r>
          </a:p>
          <a:p>
            <a:pPr marL="0" indent="0">
              <a:buNone/>
            </a:pPr>
            <a:endParaRPr lang="en-US" dirty="0" smtClean="0"/>
          </a:p>
          <a:p>
            <a:pPr marL="0" indent="0">
              <a:buNone/>
            </a:pPr>
            <a:r>
              <a:rPr lang="en-US" dirty="0" smtClean="0"/>
              <a:t>• The expected level of first aid care was not provided to the casualty</a:t>
            </a:r>
          </a:p>
          <a:p>
            <a:pPr marL="0" indent="0">
              <a:buNone/>
            </a:pPr>
            <a:r>
              <a:rPr lang="en-US" dirty="0" smtClean="0"/>
              <a:t> </a:t>
            </a:r>
          </a:p>
          <a:p>
            <a:pPr marL="0" indent="0">
              <a:buNone/>
            </a:pPr>
            <a:r>
              <a:rPr lang="en-US" dirty="0" smtClean="0"/>
              <a:t>• The casualty suffered further injury as a result of the care given</a:t>
            </a:r>
          </a:p>
          <a:p>
            <a:pPr marL="0" indent="0">
              <a:buNone/>
            </a:pPr>
            <a:r>
              <a:rPr lang="en-US" dirty="0" smtClean="0"/>
              <a:t> </a:t>
            </a:r>
          </a:p>
          <a:p>
            <a:pPr marL="0" indent="0">
              <a:buNone/>
            </a:pPr>
            <a:r>
              <a:rPr lang="en-US" dirty="0" smtClean="0"/>
              <a:t>• There was some direct relationship between the first aider’s actions and the injuries sustained </a:t>
            </a:r>
            <a:endParaRPr lang="en-US" dirty="0"/>
          </a:p>
        </p:txBody>
      </p:sp>
    </p:spTree>
    <p:extLst>
      <p:ext uri="{BB962C8B-B14F-4D97-AF65-F5344CB8AC3E}">
        <p14:creationId xmlns:p14="http://schemas.microsoft.com/office/powerpoint/2010/main" val="310840061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Good Samaritan laws</a:t>
            </a:r>
            <a:endParaRPr lang="en-US" dirty="0"/>
          </a:p>
        </p:txBody>
      </p:sp>
      <p:sp>
        <p:nvSpPr>
          <p:cNvPr id="3" name="Content Placeholder 2"/>
          <p:cNvSpPr>
            <a:spLocks noGrp="1"/>
          </p:cNvSpPr>
          <p:nvPr>
            <p:ph idx="1"/>
          </p:nvPr>
        </p:nvSpPr>
        <p:spPr/>
        <p:txBody>
          <a:bodyPr>
            <a:normAutofit fontScale="92500"/>
          </a:bodyPr>
          <a:lstStyle/>
          <a:p>
            <a:r>
              <a:rPr lang="en-US" dirty="0" smtClean="0"/>
              <a:t>These are laws that reduce the liability to those who choose to aid others who are injured or ill, though it does not protect you from being sued, it just significantly reduces your liability. </a:t>
            </a:r>
          </a:p>
          <a:p>
            <a:endParaRPr lang="en-US" dirty="0" smtClean="0"/>
          </a:p>
          <a:p>
            <a:r>
              <a:rPr lang="en-US" dirty="0" smtClean="0"/>
              <a:t>They are intended to reduce bystanders' hesitation to assist, for fear of being prosecuted for unintentional injury or wrongful death.</a:t>
            </a:r>
          </a:p>
          <a:p>
            <a:endParaRPr lang="en-US" dirty="0" smtClean="0"/>
          </a:p>
          <a:p>
            <a:r>
              <a:rPr lang="en-US" dirty="0" smtClean="0"/>
              <a:t>Good Samaritan laws describe a legal requirement for citizens to assist people in distress, unless doing so would put themselves in harm's way</a:t>
            </a:r>
          </a:p>
          <a:p>
            <a:endParaRPr lang="en-US" dirty="0" smtClean="0"/>
          </a:p>
        </p:txBody>
      </p:sp>
    </p:spTree>
    <p:extLst>
      <p:ext uri="{BB962C8B-B14F-4D97-AF65-F5344CB8AC3E}">
        <p14:creationId xmlns:p14="http://schemas.microsoft.com/office/powerpoint/2010/main" val="108530323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Good Samaritan laws</a:t>
            </a:r>
            <a:endParaRPr lang="en-US" dirty="0"/>
          </a:p>
        </p:txBody>
      </p:sp>
      <p:sp>
        <p:nvSpPr>
          <p:cNvPr id="3" name="Content Placeholder 2"/>
          <p:cNvSpPr>
            <a:spLocks noGrp="1"/>
          </p:cNvSpPr>
          <p:nvPr>
            <p:ph idx="1"/>
          </p:nvPr>
        </p:nvSpPr>
        <p:spPr/>
        <p:txBody>
          <a:bodyPr>
            <a:normAutofit/>
          </a:bodyPr>
          <a:lstStyle/>
          <a:p>
            <a:r>
              <a:rPr lang="en-US" dirty="0" smtClean="0"/>
              <a:t>Citizens </a:t>
            </a:r>
            <a:r>
              <a:rPr lang="en-US" dirty="0"/>
              <a:t>are often required to, at minimum, call the </a:t>
            </a:r>
            <a:r>
              <a:rPr lang="en-US" dirty="0" smtClean="0"/>
              <a:t>local emergency </a:t>
            </a:r>
            <a:r>
              <a:rPr lang="en-US" dirty="0"/>
              <a:t>number</a:t>
            </a:r>
            <a:r>
              <a:rPr lang="en-US" dirty="0" smtClean="0"/>
              <a:t>.</a:t>
            </a:r>
          </a:p>
          <a:p>
            <a:endParaRPr lang="en-US" dirty="0" smtClean="0"/>
          </a:p>
          <a:p>
            <a:r>
              <a:rPr lang="en-US" dirty="0"/>
              <a:t>Typically, the </a:t>
            </a:r>
            <a:r>
              <a:rPr lang="en-US" dirty="0" smtClean="0"/>
              <a:t>Good Samaritan </a:t>
            </a:r>
            <a:r>
              <a:rPr lang="en-US" dirty="0"/>
              <a:t>legislation does not cover an individual who exceeds their training level or </a:t>
            </a:r>
            <a:r>
              <a:rPr lang="en-US" dirty="0" smtClean="0"/>
              <a:t>scope of </a:t>
            </a:r>
            <a:r>
              <a:rPr lang="en-US" dirty="0"/>
              <a:t>practice; nor would you be protected against gross negligence.</a:t>
            </a:r>
          </a:p>
        </p:txBody>
      </p:sp>
    </p:spTree>
    <p:extLst>
      <p:ext uri="{BB962C8B-B14F-4D97-AF65-F5344CB8AC3E}">
        <p14:creationId xmlns:p14="http://schemas.microsoft.com/office/powerpoint/2010/main" val="56566075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Good Samaritan laws</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General guidelines</a:t>
            </a:r>
          </a:p>
          <a:p>
            <a:r>
              <a:rPr lang="en-US" dirty="0" smtClean="0"/>
              <a:t>Unless </a:t>
            </a:r>
            <a:r>
              <a:rPr lang="en-US" dirty="0"/>
              <a:t>a caretaker relationship (such as a parent-child or doctor-patient </a:t>
            </a:r>
            <a:r>
              <a:rPr lang="en-US" dirty="0" smtClean="0"/>
              <a:t>relationship) exists </a:t>
            </a:r>
            <a:r>
              <a:rPr lang="en-US" dirty="0"/>
              <a:t>prior to the illness or injury, or the "Good Samaritan" is responsible for </a:t>
            </a:r>
            <a:r>
              <a:rPr lang="en-US" dirty="0" smtClean="0"/>
              <a:t>the existence </a:t>
            </a:r>
            <a:r>
              <a:rPr lang="en-US" dirty="0"/>
              <a:t>of the illness or injury, no person is required to give aid of any sort to a </a:t>
            </a:r>
            <a:r>
              <a:rPr lang="en-US" dirty="0" smtClean="0"/>
              <a:t>victim</a:t>
            </a:r>
          </a:p>
          <a:p>
            <a:endParaRPr lang="en-US" dirty="0"/>
          </a:p>
          <a:p>
            <a:r>
              <a:rPr lang="en-US" dirty="0" smtClean="0"/>
              <a:t>Any </a:t>
            </a:r>
            <a:r>
              <a:rPr lang="en-US" dirty="0"/>
              <a:t>first aid provided must not be in exchange for any reward or financial </a:t>
            </a:r>
            <a:r>
              <a:rPr lang="en-US" dirty="0" smtClean="0"/>
              <a:t>compensation.</a:t>
            </a:r>
          </a:p>
          <a:p>
            <a:endParaRPr lang="en-US" dirty="0"/>
          </a:p>
          <a:p>
            <a:endParaRPr lang="en-US" dirty="0" smtClean="0"/>
          </a:p>
          <a:p>
            <a:r>
              <a:rPr lang="en-US" dirty="0" smtClean="0"/>
              <a:t> As </a:t>
            </a:r>
            <a:r>
              <a:rPr lang="en-US" dirty="0"/>
              <a:t>a result, medical professionals are typically </a:t>
            </a:r>
            <a:r>
              <a:rPr lang="en-US" b="1" dirty="0"/>
              <a:t>not </a:t>
            </a:r>
            <a:r>
              <a:rPr lang="en-US" dirty="0"/>
              <a:t>protected by Good Samaritan </a:t>
            </a:r>
            <a:r>
              <a:rPr lang="en-US" dirty="0" smtClean="0"/>
              <a:t>laws when </a:t>
            </a:r>
            <a:r>
              <a:rPr lang="en-US" dirty="0"/>
              <a:t>performing first aid in connection with their employment.</a:t>
            </a:r>
          </a:p>
        </p:txBody>
      </p:sp>
    </p:spTree>
    <p:extLst>
      <p:ext uri="{BB962C8B-B14F-4D97-AF65-F5344CB8AC3E}">
        <p14:creationId xmlns:p14="http://schemas.microsoft.com/office/powerpoint/2010/main" val="218991163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Good Samaritan laws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General guidelines</a:t>
            </a:r>
          </a:p>
          <a:p>
            <a:r>
              <a:rPr lang="en-US" dirty="0"/>
              <a:t>If aid begins, the responder must not leave the scene </a:t>
            </a:r>
            <a:r>
              <a:rPr lang="en-US" dirty="0" smtClean="0"/>
              <a:t>until</a:t>
            </a:r>
          </a:p>
          <a:p>
            <a:endParaRPr lang="en-US" dirty="0"/>
          </a:p>
          <a:p>
            <a:pPr lvl="1"/>
            <a:r>
              <a:rPr lang="en-US" dirty="0" smtClean="0"/>
              <a:t>It </a:t>
            </a:r>
            <a:r>
              <a:rPr lang="en-US" dirty="0"/>
              <a:t>is necessary in order to call for needed medical </a:t>
            </a:r>
            <a:r>
              <a:rPr lang="en-US" dirty="0" smtClean="0"/>
              <a:t>assistance</a:t>
            </a:r>
          </a:p>
          <a:p>
            <a:pPr lvl="1"/>
            <a:endParaRPr lang="en-US" dirty="0"/>
          </a:p>
          <a:p>
            <a:pPr lvl="1"/>
            <a:r>
              <a:rPr lang="en-US" dirty="0" smtClean="0"/>
              <a:t>Somebody </a:t>
            </a:r>
            <a:r>
              <a:rPr lang="en-US" dirty="0"/>
              <a:t>of equal or higher ability can take </a:t>
            </a:r>
            <a:r>
              <a:rPr lang="en-US" dirty="0" smtClean="0"/>
              <a:t>over</a:t>
            </a:r>
          </a:p>
          <a:p>
            <a:pPr lvl="1"/>
            <a:endParaRPr lang="en-US" dirty="0"/>
          </a:p>
          <a:p>
            <a:pPr lvl="1"/>
            <a:r>
              <a:rPr lang="en-US" dirty="0" smtClean="0"/>
              <a:t>Continuing </a:t>
            </a:r>
            <a:r>
              <a:rPr lang="en-US" dirty="0"/>
              <a:t>to give aid is unsafe </a:t>
            </a:r>
            <a:r>
              <a:rPr lang="en-US" dirty="0" smtClean="0"/>
              <a:t>— </a:t>
            </a:r>
            <a:r>
              <a:rPr lang="en-US" dirty="0"/>
              <a:t>a responder can </a:t>
            </a:r>
            <a:r>
              <a:rPr lang="en-US" b="1" dirty="0"/>
              <a:t>never </a:t>
            </a:r>
            <a:r>
              <a:rPr lang="en-US" dirty="0"/>
              <a:t>be forced to put himself or herself </a:t>
            </a:r>
            <a:r>
              <a:rPr lang="en-US" dirty="0" smtClean="0"/>
              <a:t>in danger </a:t>
            </a:r>
            <a:r>
              <a:rPr lang="en-US" dirty="0"/>
              <a:t>to aid another person</a:t>
            </a:r>
          </a:p>
        </p:txBody>
      </p:sp>
    </p:spTree>
    <p:extLst>
      <p:ext uri="{BB962C8B-B14F-4D97-AF65-F5344CB8AC3E}">
        <p14:creationId xmlns:p14="http://schemas.microsoft.com/office/powerpoint/2010/main" val="24465272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Guiding principles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a:t>
            </a:r>
            <a:r>
              <a:rPr lang="en-US" dirty="0"/>
              <a:t>key guiding principles and purpose of first aid, is often given in </a:t>
            </a:r>
            <a:r>
              <a:rPr lang="en-US" dirty="0" smtClean="0"/>
              <a:t>the as </a:t>
            </a:r>
            <a:r>
              <a:rPr lang="en-US" dirty="0"/>
              <a:t>"3 Ps</a:t>
            </a:r>
            <a:r>
              <a:rPr lang="en-US" dirty="0" smtClean="0"/>
              <a:t>".</a:t>
            </a:r>
          </a:p>
          <a:p>
            <a:endParaRPr lang="en-US" dirty="0"/>
          </a:p>
          <a:p>
            <a:r>
              <a:rPr lang="en-US" dirty="0"/>
              <a:t>These three points govern all the actions undertaken by a first aider</a:t>
            </a:r>
            <a:r>
              <a:rPr lang="en-US" dirty="0" smtClean="0"/>
              <a:t>.</a:t>
            </a:r>
          </a:p>
          <a:p>
            <a:endParaRPr lang="en-US" dirty="0"/>
          </a:p>
          <a:p>
            <a:pPr marL="0" indent="0">
              <a:buNone/>
            </a:pPr>
            <a:r>
              <a:rPr lang="en-US" dirty="0"/>
              <a:t>• </a:t>
            </a:r>
            <a:r>
              <a:rPr lang="en-US" b="1" dirty="0"/>
              <a:t>P</a:t>
            </a:r>
            <a:r>
              <a:rPr lang="en-US" dirty="0"/>
              <a:t>revent further </a:t>
            </a:r>
            <a:r>
              <a:rPr lang="en-US" dirty="0" smtClean="0"/>
              <a:t>injury</a:t>
            </a:r>
          </a:p>
          <a:p>
            <a:endParaRPr lang="en-US" dirty="0"/>
          </a:p>
          <a:p>
            <a:pPr marL="0" indent="0">
              <a:buNone/>
            </a:pPr>
            <a:r>
              <a:rPr lang="en-US" dirty="0"/>
              <a:t>• </a:t>
            </a:r>
            <a:r>
              <a:rPr lang="en-US" b="1" dirty="0"/>
              <a:t>P</a:t>
            </a:r>
            <a:r>
              <a:rPr lang="en-US" dirty="0"/>
              <a:t>reserve </a:t>
            </a:r>
            <a:r>
              <a:rPr lang="en-US" dirty="0" smtClean="0"/>
              <a:t>life</a:t>
            </a:r>
          </a:p>
          <a:p>
            <a:endParaRPr lang="en-US" dirty="0"/>
          </a:p>
          <a:p>
            <a:pPr marL="0" indent="0">
              <a:buNone/>
            </a:pPr>
            <a:r>
              <a:rPr lang="en-US" dirty="0"/>
              <a:t>• </a:t>
            </a:r>
            <a:r>
              <a:rPr lang="en-US" b="1" dirty="0"/>
              <a:t>P</a:t>
            </a:r>
            <a:r>
              <a:rPr lang="en-US" dirty="0"/>
              <a:t>romote recovery</a:t>
            </a:r>
          </a:p>
        </p:txBody>
      </p:sp>
    </p:spTree>
    <p:extLst>
      <p:ext uri="{BB962C8B-B14F-4D97-AF65-F5344CB8AC3E}">
        <p14:creationId xmlns:p14="http://schemas.microsoft.com/office/powerpoint/2010/main" val="368936628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Good Samaritan laws</a:t>
            </a:r>
            <a:endParaRPr lang="en-US" dirty="0"/>
          </a:p>
        </p:txBody>
      </p:sp>
      <p:sp>
        <p:nvSpPr>
          <p:cNvPr id="3" name="Content Placeholder 2"/>
          <p:cNvSpPr>
            <a:spLocks noGrp="1"/>
          </p:cNvSpPr>
          <p:nvPr>
            <p:ph idx="1"/>
          </p:nvPr>
        </p:nvSpPr>
        <p:spPr>
          <a:xfrm>
            <a:off x="838200" y="1825624"/>
            <a:ext cx="10515600" cy="4828393"/>
          </a:xfrm>
        </p:spPr>
        <p:txBody>
          <a:bodyPr>
            <a:normAutofit fontScale="92500" lnSpcReduction="20000"/>
          </a:bodyPr>
          <a:lstStyle/>
          <a:p>
            <a:r>
              <a:rPr lang="en-US" b="1" dirty="0"/>
              <a:t>General </a:t>
            </a:r>
            <a:r>
              <a:rPr lang="en-US" b="1" dirty="0" smtClean="0"/>
              <a:t>guidelines</a:t>
            </a:r>
          </a:p>
          <a:p>
            <a:endParaRPr lang="en-US" b="1" dirty="0"/>
          </a:p>
          <a:p>
            <a:r>
              <a:rPr lang="en-US" dirty="0"/>
              <a:t>If aid begins, the responder must not leave the scene </a:t>
            </a:r>
            <a:r>
              <a:rPr lang="en-US" dirty="0" smtClean="0"/>
              <a:t>until</a:t>
            </a:r>
          </a:p>
          <a:p>
            <a:endParaRPr lang="en-US" dirty="0"/>
          </a:p>
          <a:p>
            <a:pPr lvl="1"/>
            <a:r>
              <a:rPr lang="en-US" dirty="0" smtClean="0"/>
              <a:t>It </a:t>
            </a:r>
            <a:r>
              <a:rPr lang="en-US" dirty="0"/>
              <a:t>is necessary in order to call for needed medical </a:t>
            </a:r>
            <a:r>
              <a:rPr lang="en-US" dirty="0" smtClean="0"/>
              <a:t>assistance</a:t>
            </a:r>
          </a:p>
          <a:p>
            <a:pPr lvl="1"/>
            <a:endParaRPr lang="en-US" dirty="0"/>
          </a:p>
          <a:p>
            <a:pPr lvl="1"/>
            <a:r>
              <a:rPr lang="en-US" dirty="0" smtClean="0"/>
              <a:t>Somebody </a:t>
            </a:r>
            <a:r>
              <a:rPr lang="en-US" dirty="0"/>
              <a:t>of equal or higher ability can take </a:t>
            </a:r>
            <a:r>
              <a:rPr lang="en-US" dirty="0" smtClean="0"/>
              <a:t>over</a:t>
            </a:r>
          </a:p>
          <a:p>
            <a:pPr lvl="1"/>
            <a:endParaRPr lang="en-US" dirty="0"/>
          </a:p>
          <a:p>
            <a:pPr lvl="1"/>
            <a:r>
              <a:rPr lang="en-US" dirty="0" smtClean="0"/>
              <a:t>Continuing </a:t>
            </a:r>
            <a:r>
              <a:rPr lang="en-US" dirty="0"/>
              <a:t>to give aid is unsafe </a:t>
            </a:r>
            <a:r>
              <a:rPr lang="en-US" dirty="0" smtClean="0"/>
              <a:t>— </a:t>
            </a:r>
            <a:r>
              <a:rPr lang="en-US" dirty="0"/>
              <a:t>a responder can </a:t>
            </a:r>
            <a:r>
              <a:rPr lang="en-US" b="1" dirty="0"/>
              <a:t>never </a:t>
            </a:r>
            <a:r>
              <a:rPr lang="en-US" dirty="0"/>
              <a:t>be forced to put himself or herself </a:t>
            </a:r>
            <a:r>
              <a:rPr lang="en-US" dirty="0" smtClean="0"/>
              <a:t>in danger </a:t>
            </a:r>
            <a:r>
              <a:rPr lang="en-US" dirty="0"/>
              <a:t>to aid another </a:t>
            </a:r>
            <a:r>
              <a:rPr lang="en-US" dirty="0" smtClean="0"/>
              <a:t>person</a:t>
            </a:r>
          </a:p>
          <a:p>
            <a:pPr marL="457200" lvl="1" indent="0">
              <a:buNone/>
            </a:pPr>
            <a:endParaRPr lang="en-US" dirty="0" smtClean="0"/>
          </a:p>
          <a:p>
            <a:r>
              <a:rPr lang="en-US" dirty="0"/>
              <a:t>The responder is not legally liable for the death, disfigurement or disability of the </a:t>
            </a:r>
            <a:r>
              <a:rPr lang="en-US" dirty="0" smtClean="0"/>
              <a:t>victim as </a:t>
            </a:r>
            <a:r>
              <a:rPr lang="en-US" dirty="0"/>
              <a:t>long as the responder acted rationally, in good faith, and in accordance with their </a:t>
            </a:r>
            <a:r>
              <a:rPr lang="en-US" dirty="0" smtClean="0"/>
              <a:t>level of </a:t>
            </a:r>
            <a:r>
              <a:rPr lang="en-US" dirty="0"/>
              <a:t>training.</a:t>
            </a:r>
          </a:p>
        </p:txBody>
      </p:sp>
    </p:spTree>
    <p:extLst>
      <p:ext uri="{BB962C8B-B14F-4D97-AF65-F5344CB8AC3E}">
        <p14:creationId xmlns:p14="http://schemas.microsoft.com/office/powerpoint/2010/main" val="307884018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Negligence</a:t>
            </a:r>
            <a:endParaRPr lang="en-US" dirty="0"/>
          </a:p>
        </p:txBody>
      </p:sp>
      <p:sp>
        <p:nvSpPr>
          <p:cNvPr id="3" name="Content Placeholder 2"/>
          <p:cNvSpPr>
            <a:spLocks noGrp="1"/>
          </p:cNvSpPr>
          <p:nvPr>
            <p:ph idx="1"/>
          </p:nvPr>
        </p:nvSpPr>
        <p:spPr>
          <a:xfrm>
            <a:off x="838200" y="1825624"/>
            <a:ext cx="10515600" cy="4842461"/>
          </a:xfrm>
        </p:spPr>
        <p:txBody>
          <a:bodyPr>
            <a:normAutofit lnSpcReduction="10000"/>
          </a:bodyPr>
          <a:lstStyle/>
          <a:p>
            <a:r>
              <a:rPr lang="en-US" dirty="0" smtClean="0"/>
              <a:t>Negligence </a:t>
            </a:r>
            <a:r>
              <a:rPr lang="en-US" dirty="0"/>
              <a:t>requires three elements to be </a:t>
            </a:r>
            <a:r>
              <a:rPr lang="en-US" dirty="0" smtClean="0"/>
              <a:t>proven</a:t>
            </a:r>
          </a:p>
          <a:p>
            <a:endParaRPr lang="en-US" dirty="0"/>
          </a:p>
          <a:p>
            <a:r>
              <a:rPr lang="en-US" b="1" dirty="0"/>
              <a:t>Duty of </a:t>
            </a:r>
            <a:r>
              <a:rPr lang="en-US" b="1" dirty="0" smtClean="0"/>
              <a:t>care: </a:t>
            </a:r>
            <a:r>
              <a:rPr lang="en-US" dirty="0" smtClean="0"/>
              <a:t>You </a:t>
            </a:r>
            <a:r>
              <a:rPr lang="en-US" dirty="0"/>
              <a:t>had a duty to care for the </a:t>
            </a:r>
            <a:r>
              <a:rPr lang="en-US" dirty="0" smtClean="0"/>
              <a:t>victim. Often</a:t>
            </a:r>
            <a:r>
              <a:rPr lang="en-US" dirty="0"/>
              <a:t>, if you begin first aid, then a duty of care </a:t>
            </a:r>
            <a:r>
              <a:rPr lang="en-US" dirty="0" smtClean="0"/>
              <a:t>exists</a:t>
            </a:r>
          </a:p>
          <a:p>
            <a:endParaRPr lang="en-US" dirty="0"/>
          </a:p>
          <a:p>
            <a:r>
              <a:rPr lang="en-US" b="1" dirty="0"/>
              <a:t>Standard of care was not </a:t>
            </a:r>
            <a:r>
              <a:rPr lang="en-US" b="1" dirty="0" smtClean="0"/>
              <a:t>met: </a:t>
            </a:r>
            <a:r>
              <a:rPr lang="en-US" dirty="0" smtClean="0"/>
              <a:t>You </a:t>
            </a:r>
            <a:r>
              <a:rPr lang="en-US" dirty="0"/>
              <a:t>didn't perform first aid properly, or went beyond your level of </a:t>
            </a:r>
            <a:r>
              <a:rPr lang="en-US" dirty="0" smtClean="0"/>
              <a:t>training The </a:t>
            </a:r>
            <a:r>
              <a:rPr lang="en-US" dirty="0"/>
              <a:t>standard of care is what a reasonable person with similar training would do </a:t>
            </a:r>
            <a:r>
              <a:rPr lang="en-US" dirty="0" smtClean="0"/>
              <a:t>in similar circumstances</a:t>
            </a:r>
          </a:p>
          <a:p>
            <a:endParaRPr lang="en-US" dirty="0" smtClean="0"/>
          </a:p>
          <a:p>
            <a:r>
              <a:rPr lang="en-US" b="1" dirty="0" smtClean="0"/>
              <a:t>Causation: </a:t>
            </a:r>
            <a:r>
              <a:rPr lang="en-US" dirty="0" smtClean="0"/>
              <a:t>The </a:t>
            </a:r>
            <a:r>
              <a:rPr lang="en-US" dirty="0"/>
              <a:t>damages caused were your </a:t>
            </a:r>
            <a:r>
              <a:rPr lang="en-US" dirty="0" smtClean="0"/>
              <a:t>fault. Causation </a:t>
            </a:r>
            <a:r>
              <a:rPr lang="en-US" dirty="0"/>
              <a:t>requires proof that your act or omission caused the damages</a:t>
            </a:r>
          </a:p>
        </p:txBody>
      </p:sp>
    </p:spTree>
    <p:extLst>
      <p:ext uri="{BB962C8B-B14F-4D97-AF65-F5344CB8AC3E}">
        <p14:creationId xmlns:p14="http://schemas.microsoft.com/office/powerpoint/2010/main" val="48508771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Assisting with Medications</a:t>
            </a:r>
            <a:endParaRPr lang="en-US" dirty="0"/>
          </a:p>
        </p:txBody>
      </p:sp>
      <p:sp>
        <p:nvSpPr>
          <p:cNvPr id="3" name="Content Placeholder 2"/>
          <p:cNvSpPr>
            <a:spLocks noGrp="1"/>
          </p:cNvSpPr>
          <p:nvPr>
            <p:ph idx="1"/>
          </p:nvPr>
        </p:nvSpPr>
        <p:spPr>
          <a:xfrm>
            <a:off x="838200" y="1825624"/>
            <a:ext cx="10515600" cy="4856529"/>
          </a:xfrm>
        </p:spPr>
        <p:txBody>
          <a:bodyPr>
            <a:normAutofit/>
          </a:bodyPr>
          <a:lstStyle/>
          <a:p>
            <a:r>
              <a:rPr lang="en-US" dirty="0" smtClean="0"/>
              <a:t>Assisting </a:t>
            </a:r>
            <a:r>
              <a:rPr lang="en-US" dirty="0"/>
              <a:t>with medications can be a vital component during a medical emergency</a:t>
            </a:r>
            <a:r>
              <a:rPr lang="en-US" dirty="0" smtClean="0"/>
              <a:t>.</a:t>
            </a:r>
          </a:p>
          <a:p>
            <a:endParaRPr lang="en-US" dirty="0"/>
          </a:p>
          <a:p>
            <a:r>
              <a:rPr lang="en-US" dirty="0" smtClean="0"/>
              <a:t>Assisting with </a:t>
            </a:r>
            <a:r>
              <a:rPr lang="en-US" dirty="0"/>
              <a:t>medications includes helping the victim locate the medication, taking the cap off of </a:t>
            </a:r>
            <a:r>
              <a:rPr lang="en-US" dirty="0" smtClean="0"/>
              <a:t>a bottle </a:t>
            </a:r>
            <a:r>
              <a:rPr lang="en-US" dirty="0"/>
              <a:t>of pills, and reading the label to ensure that the victim is going to take the </a:t>
            </a:r>
            <a:r>
              <a:rPr lang="en-US" dirty="0" smtClean="0"/>
              <a:t>right medication</a:t>
            </a:r>
          </a:p>
          <a:p>
            <a:endParaRPr lang="en-US" dirty="0"/>
          </a:p>
          <a:p>
            <a:r>
              <a:rPr lang="en-US" dirty="0" smtClean="0"/>
              <a:t>Assisting</a:t>
            </a:r>
            <a:r>
              <a:rPr lang="en-US" dirty="0"/>
              <a:t>, however, </a:t>
            </a:r>
            <a:r>
              <a:rPr lang="en-US" i="1" dirty="0"/>
              <a:t>does not </a:t>
            </a:r>
            <a:r>
              <a:rPr lang="en-US" dirty="0"/>
              <a:t>imply actually administering the medication </a:t>
            </a:r>
            <a:r>
              <a:rPr lang="en-US" dirty="0" smtClean="0"/>
              <a:t>– this is </a:t>
            </a:r>
            <a:r>
              <a:rPr lang="en-US" dirty="0"/>
              <a:t>an advanced level skill, which, if done, may open you up to liability from going </a:t>
            </a:r>
            <a:r>
              <a:rPr lang="en-US" dirty="0" smtClean="0"/>
              <a:t>beyond your </a:t>
            </a:r>
            <a:r>
              <a:rPr lang="en-US" dirty="0"/>
              <a:t>level of </a:t>
            </a:r>
            <a:r>
              <a:rPr lang="en-US" dirty="0" smtClean="0"/>
              <a:t>training</a:t>
            </a:r>
          </a:p>
          <a:p>
            <a:endParaRPr lang="en-US" dirty="0"/>
          </a:p>
          <a:p>
            <a:r>
              <a:rPr lang="en-US" dirty="0" smtClean="0"/>
              <a:t>However</a:t>
            </a:r>
            <a:r>
              <a:rPr lang="en-US" dirty="0"/>
              <a:t>, by assisting, you may be able to help the victim find </a:t>
            </a:r>
            <a:r>
              <a:rPr lang="en-US" dirty="0" smtClean="0"/>
              <a:t>their medications </a:t>
            </a:r>
            <a:r>
              <a:rPr lang="en-US" dirty="0"/>
              <a:t>more quickly, resulting in an improved outcome.</a:t>
            </a:r>
          </a:p>
        </p:txBody>
      </p:sp>
    </p:spTree>
    <p:extLst>
      <p:ext uri="{BB962C8B-B14F-4D97-AF65-F5344CB8AC3E}">
        <p14:creationId xmlns:p14="http://schemas.microsoft.com/office/powerpoint/2010/main" val="192139517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smtClean="0">
                <a:solidFill>
                  <a:srgbClr val="FF0000"/>
                </a:solidFill>
              </a:rPr>
              <a:t>END OF SECTION 20</a:t>
            </a:r>
            <a:endParaRPr lang="en-US" sz="5400" dirty="0">
              <a:solidFill>
                <a:srgbClr val="FF0000"/>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30594" y="2016125"/>
            <a:ext cx="3845137" cy="3449638"/>
          </a:xfrm>
          <a:prstGeom prst="rect">
            <a:avLst/>
          </a:prstGeom>
        </p:spPr>
      </p:pic>
    </p:spTree>
    <p:extLst>
      <p:ext uri="{BB962C8B-B14F-4D97-AF65-F5344CB8AC3E}">
        <p14:creationId xmlns:p14="http://schemas.microsoft.com/office/powerpoint/2010/main" val="389563549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a:t>The nature of first aid means </a:t>
            </a:r>
            <a:r>
              <a:rPr lang="en-US" dirty="0" smtClean="0"/>
              <a:t>that most </a:t>
            </a:r>
            <a:r>
              <a:rPr lang="en-US" dirty="0"/>
              <a:t>people will only have a </a:t>
            </a:r>
            <a:r>
              <a:rPr lang="en-US" dirty="0" smtClean="0"/>
              <a:t>limited knowledge</a:t>
            </a:r>
            <a:r>
              <a:rPr lang="en-US" dirty="0"/>
              <a:t>, and in </a:t>
            </a:r>
            <a:r>
              <a:rPr lang="en-US" dirty="0" smtClean="0"/>
              <a:t>emergency situations</a:t>
            </a:r>
          </a:p>
          <a:p>
            <a:endParaRPr lang="en-US" dirty="0"/>
          </a:p>
          <a:p>
            <a:r>
              <a:rPr lang="en-US" dirty="0"/>
              <a:t>F</a:t>
            </a:r>
            <a:r>
              <a:rPr lang="en-US" dirty="0" smtClean="0"/>
              <a:t>irst </a:t>
            </a:r>
            <a:r>
              <a:rPr lang="en-US" dirty="0"/>
              <a:t>aiders are advised </a:t>
            </a:r>
            <a:r>
              <a:rPr lang="en-US" dirty="0" smtClean="0"/>
              <a:t>to FIRST seek </a:t>
            </a:r>
            <a:r>
              <a:rPr lang="en-US" dirty="0"/>
              <a:t>help</a:t>
            </a:r>
            <a:r>
              <a:rPr lang="en-US" dirty="0" smtClean="0"/>
              <a:t>.</a:t>
            </a:r>
          </a:p>
          <a:p>
            <a:endParaRPr lang="en-US" dirty="0"/>
          </a:p>
          <a:p>
            <a:r>
              <a:rPr lang="en-US" dirty="0" smtClean="0"/>
              <a:t> </a:t>
            </a:r>
            <a:r>
              <a:rPr lang="en-US" dirty="0"/>
              <a:t>This </a:t>
            </a:r>
            <a:r>
              <a:rPr lang="en-US" dirty="0" smtClean="0"/>
              <a:t>is done </a:t>
            </a:r>
            <a:r>
              <a:rPr lang="en-US" dirty="0"/>
              <a:t>by calling, or assigning an </a:t>
            </a:r>
            <a:r>
              <a:rPr lang="en-US" dirty="0" smtClean="0"/>
              <a:t>able bystander </a:t>
            </a:r>
            <a:r>
              <a:rPr lang="en-US" dirty="0"/>
              <a:t>to call, an </a:t>
            </a:r>
            <a:r>
              <a:rPr lang="en-US" dirty="0" smtClean="0"/>
              <a:t>emergency number</a:t>
            </a:r>
          </a:p>
          <a:p>
            <a:endParaRPr lang="en-US" dirty="0"/>
          </a:p>
          <a:p>
            <a:r>
              <a:rPr lang="en-US" dirty="0"/>
              <a:t>The risks </a:t>
            </a:r>
            <a:r>
              <a:rPr lang="en-US" dirty="0" smtClean="0"/>
              <a:t>of unintentionally </a:t>
            </a:r>
            <a:r>
              <a:rPr lang="en-US" dirty="0"/>
              <a:t>doing further injury to a victim, and/or the responder sustaining </a:t>
            </a:r>
            <a:r>
              <a:rPr lang="en-US" dirty="0" smtClean="0"/>
              <a:t>injury themselves </a:t>
            </a:r>
            <a:r>
              <a:rPr lang="en-US" dirty="0"/>
              <a:t>while applying aid, can often outweigh the benefits of applying </a:t>
            </a:r>
            <a:r>
              <a:rPr lang="en-US" dirty="0" smtClean="0"/>
              <a:t>immediate treatment</a:t>
            </a:r>
            <a:r>
              <a:rPr lang="en-US" dirty="0"/>
              <a:t>.</a:t>
            </a:r>
          </a:p>
        </p:txBody>
      </p:sp>
    </p:spTree>
    <p:extLst>
      <p:ext uri="{BB962C8B-B14F-4D97-AF65-F5344CB8AC3E}">
        <p14:creationId xmlns:p14="http://schemas.microsoft.com/office/powerpoint/2010/main" val="123755151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p:txBody>
          <a:bodyPr/>
          <a:lstStyle/>
          <a:p>
            <a:endParaRPr lang="en-US" dirty="0"/>
          </a:p>
          <a:p>
            <a:r>
              <a:rPr lang="en-US" i="1" dirty="0" smtClean="0"/>
              <a:t> If </a:t>
            </a:r>
            <a:r>
              <a:rPr lang="en-US" i="1" dirty="0"/>
              <a:t>you provide first aid to a </a:t>
            </a:r>
            <a:r>
              <a:rPr lang="en-US" i="1" dirty="0" smtClean="0"/>
              <a:t>casualty, could you be legally </a:t>
            </a:r>
            <a:r>
              <a:rPr lang="en-US" i="1" dirty="0"/>
              <a:t>liable if they do not make a full </a:t>
            </a:r>
            <a:r>
              <a:rPr lang="en-US" i="1" dirty="0" smtClean="0"/>
              <a:t>recovery? </a:t>
            </a:r>
            <a:endParaRPr lang="en-US" dirty="0"/>
          </a:p>
        </p:txBody>
      </p:sp>
    </p:spTree>
    <p:extLst>
      <p:ext uri="{BB962C8B-B14F-4D97-AF65-F5344CB8AC3E}">
        <p14:creationId xmlns:p14="http://schemas.microsoft.com/office/powerpoint/2010/main" val="235361555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t>
            </a:r>
            <a:endParaRPr lang="en-US" dirty="0"/>
          </a:p>
        </p:txBody>
      </p:sp>
      <p:sp>
        <p:nvSpPr>
          <p:cNvPr id="3" name="Content Placeholder 2"/>
          <p:cNvSpPr>
            <a:spLocks noGrp="1"/>
          </p:cNvSpPr>
          <p:nvPr>
            <p:ph idx="1"/>
          </p:nvPr>
        </p:nvSpPr>
        <p:spPr/>
        <p:txBody>
          <a:bodyPr/>
          <a:lstStyle/>
          <a:p>
            <a:r>
              <a:rPr lang="en-US" i="1" dirty="0" smtClean="0"/>
              <a:t> As long as you follow accepted first aid guidelines and act as a </a:t>
            </a:r>
            <a:r>
              <a:rPr lang="en-US" b="1" i="1" dirty="0" smtClean="0"/>
              <a:t>“reasonable person</a:t>
            </a:r>
            <a:r>
              <a:rPr lang="en-US" i="1" dirty="0" smtClean="0"/>
              <a:t>” you need not be concerned</a:t>
            </a:r>
            <a:endParaRPr lang="en-US" dirty="0"/>
          </a:p>
        </p:txBody>
      </p:sp>
    </p:spTree>
    <p:extLst>
      <p:ext uri="{BB962C8B-B14F-4D97-AF65-F5344CB8AC3E}">
        <p14:creationId xmlns:p14="http://schemas.microsoft.com/office/powerpoint/2010/main" val="118112871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Consent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Before </a:t>
            </a:r>
            <a:r>
              <a:rPr lang="en-US" dirty="0"/>
              <a:t>providing first aid care to a casualty, you must obtain consent from that </a:t>
            </a:r>
            <a:r>
              <a:rPr lang="en-US" dirty="0" smtClean="0"/>
              <a:t>casualty is conscious. </a:t>
            </a:r>
          </a:p>
          <a:p>
            <a:endParaRPr lang="en-US" dirty="0"/>
          </a:p>
          <a:p>
            <a:r>
              <a:rPr lang="en-US" dirty="0" smtClean="0"/>
              <a:t>If casualty is a minor you need consent from parent</a:t>
            </a:r>
            <a:r>
              <a:rPr lang="en-US" dirty="0"/>
              <a:t>/ guardian/</a:t>
            </a:r>
            <a:r>
              <a:rPr lang="en-US" dirty="0" err="1"/>
              <a:t>carer</a:t>
            </a:r>
            <a:r>
              <a:rPr lang="en-US" dirty="0" smtClean="0"/>
              <a:t>.</a:t>
            </a:r>
          </a:p>
          <a:p>
            <a:endParaRPr lang="en-US" dirty="0"/>
          </a:p>
          <a:p>
            <a:r>
              <a:rPr lang="en-US" dirty="0" smtClean="0"/>
              <a:t>Verbal consent is accepted.</a:t>
            </a:r>
          </a:p>
          <a:p>
            <a:endParaRPr lang="en-US" dirty="0"/>
          </a:p>
          <a:p>
            <a:r>
              <a:rPr lang="en-US" dirty="0"/>
              <a:t>Say to the casualty “I am a first aider, can I help you?” </a:t>
            </a:r>
            <a:endParaRPr lang="en-US" dirty="0" smtClean="0"/>
          </a:p>
        </p:txBody>
      </p:sp>
    </p:spTree>
    <p:extLst>
      <p:ext uri="{BB962C8B-B14F-4D97-AF65-F5344CB8AC3E}">
        <p14:creationId xmlns:p14="http://schemas.microsoft.com/office/powerpoint/2010/main" val="251806804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Consent</a:t>
            </a:r>
            <a:endParaRPr lang="en-US" dirty="0"/>
          </a:p>
        </p:txBody>
      </p:sp>
      <p:sp>
        <p:nvSpPr>
          <p:cNvPr id="3" name="Content Placeholder 2"/>
          <p:cNvSpPr>
            <a:spLocks noGrp="1"/>
          </p:cNvSpPr>
          <p:nvPr>
            <p:ph idx="1"/>
          </p:nvPr>
        </p:nvSpPr>
        <p:spPr/>
        <p:txBody>
          <a:bodyPr>
            <a:normAutofit fontScale="85000" lnSpcReduction="10000"/>
          </a:bodyPr>
          <a:lstStyle/>
          <a:p>
            <a:r>
              <a:rPr lang="en-US" dirty="0"/>
              <a:t>Most people and cultures involve a certain amount of respect for a person's personal space</a:t>
            </a:r>
            <a:r>
              <a:rPr lang="en-US" dirty="0" smtClean="0"/>
              <a:t>.</a:t>
            </a:r>
          </a:p>
          <a:p>
            <a:endParaRPr lang="en-US" dirty="0"/>
          </a:p>
          <a:p>
            <a:r>
              <a:rPr lang="en-US" dirty="0" smtClean="0"/>
              <a:t>Touching </a:t>
            </a:r>
            <a:r>
              <a:rPr lang="en-US" dirty="0"/>
              <a:t>another person is </a:t>
            </a:r>
            <a:r>
              <a:rPr lang="en-US" dirty="0" smtClean="0"/>
              <a:t>generally considered </a:t>
            </a:r>
            <a:r>
              <a:rPr lang="en-US" dirty="0"/>
              <a:t>to be rude, offensive or threatening unless their permission is </a:t>
            </a:r>
            <a:r>
              <a:rPr lang="en-US" dirty="0" smtClean="0"/>
              <a:t>gained</a:t>
            </a:r>
          </a:p>
          <a:p>
            <a:endParaRPr lang="en-US" dirty="0"/>
          </a:p>
          <a:p>
            <a:r>
              <a:rPr lang="en-US" dirty="0"/>
              <a:t>M</a:t>
            </a:r>
            <a:r>
              <a:rPr lang="en-US" dirty="0" smtClean="0"/>
              <a:t>ost </a:t>
            </a:r>
            <a:r>
              <a:rPr lang="en-US" dirty="0"/>
              <a:t>first aid </a:t>
            </a:r>
            <a:r>
              <a:rPr lang="en-US" dirty="0" smtClean="0"/>
              <a:t>treatments  </a:t>
            </a:r>
            <a:r>
              <a:rPr lang="en-US" dirty="0"/>
              <a:t>involve touching the victim, it is very important that </a:t>
            </a:r>
            <a:r>
              <a:rPr lang="en-US" dirty="0" smtClean="0"/>
              <a:t>the first </a:t>
            </a:r>
            <a:r>
              <a:rPr lang="en-US" dirty="0"/>
              <a:t>aider gains their </a:t>
            </a:r>
            <a:r>
              <a:rPr lang="en-US" dirty="0" smtClean="0"/>
              <a:t>permission</a:t>
            </a:r>
            <a:endParaRPr lang="en-US" dirty="0"/>
          </a:p>
          <a:p>
            <a:endParaRPr lang="en-US" dirty="0" smtClean="0"/>
          </a:p>
          <a:p>
            <a:r>
              <a:rPr lang="en-US" dirty="0" smtClean="0"/>
              <a:t> </a:t>
            </a:r>
            <a:r>
              <a:rPr lang="en-US" dirty="0"/>
              <a:t>In </a:t>
            </a:r>
            <a:r>
              <a:rPr lang="en-US" dirty="0" smtClean="0"/>
              <a:t>most jurisdictions</a:t>
            </a:r>
            <a:r>
              <a:rPr lang="en-US" dirty="0"/>
              <a:t>, it may be considered battery if a first aider touches the victim </a:t>
            </a:r>
            <a:r>
              <a:rPr lang="en-US" dirty="0" smtClean="0"/>
              <a:t>without permission</a:t>
            </a:r>
            <a:r>
              <a:rPr lang="en-US" dirty="0"/>
              <a:t>.</a:t>
            </a:r>
          </a:p>
        </p:txBody>
      </p:sp>
    </p:spTree>
    <p:extLst>
      <p:ext uri="{BB962C8B-B14F-4D97-AF65-F5344CB8AC3E}">
        <p14:creationId xmlns:p14="http://schemas.microsoft.com/office/powerpoint/2010/main" val="112166870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Gaining consent</a:t>
            </a:r>
            <a:endParaRPr lang="en-US" dirty="0"/>
          </a:p>
        </p:txBody>
      </p:sp>
      <p:sp>
        <p:nvSpPr>
          <p:cNvPr id="3" name="Content Placeholder 2"/>
          <p:cNvSpPr>
            <a:spLocks noGrp="1"/>
          </p:cNvSpPr>
          <p:nvPr>
            <p:ph idx="1"/>
          </p:nvPr>
        </p:nvSpPr>
        <p:spPr>
          <a:xfrm>
            <a:off x="838200" y="1406769"/>
            <a:ext cx="10515600" cy="5205046"/>
          </a:xfrm>
        </p:spPr>
        <p:txBody>
          <a:bodyPr>
            <a:normAutofit lnSpcReduction="10000"/>
          </a:bodyPr>
          <a:lstStyle/>
          <a:p>
            <a:r>
              <a:rPr lang="en-US" dirty="0" smtClean="0"/>
              <a:t>The </a:t>
            </a:r>
            <a:r>
              <a:rPr lang="en-US" dirty="0"/>
              <a:t>simplest way to gain consent is to ask the victim if they will allow you to treat </a:t>
            </a:r>
            <a:r>
              <a:rPr lang="en-US" dirty="0" smtClean="0"/>
              <a:t>them it is important to identify the following key points</a:t>
            </a:r>
          </a:p>
          <a:p>
            <a:endParaRPr lang="en-US" dirty="0"/>
          </a:p>
          <a:p>
            <a:r>
              <a:rPr lang="en-US" dirty="0" smtClean="0"/>
              <a:t> </a:t>
            </a:r>
            <a:r>
              <a:rPr lang="en-US" b="1" dirty="0"/>
              <a:t>Who you are </a:t>
            </a:r>
            <a:r>
              <a:rPr lang="en-US" dirty="0"/>
              <a:t>- Start with your name, and explain that you are </a:t>
            </a:r>
            <a:r>
              <a:rPr lang="en-US" dirty="0" smtClean="0"/>
              <a:t>a </a:t>
            </a:r>
            <a:r>
              <a:rPr lang="en-US" dirty="0"/>
              <a:t>first </a:t>
            </a:r>
            <a:r>
              <a:rPr lang="en-US" dirty="0" smtClean="0"/>
              <a:t>aider</a:t>
            </a:r>
          </a:p>
          <a:p>
            <a:endParaRPr lang="en-US" dirty="0"/>
          </a:p>
          <a:p>
            <a:r>
              <a:rPr lang="en-US" b="1" dirty="0" smtClean="0"/>
              <a:t>Why </a:t>
            </a:r>
            <a:r>
              <a:rPr lang="en-US" b="1" dirty="0"/>
              <a:t>you are with them </a:t>
            </a:r>
            <a:r>
              <a:rPr lang="en-US" dirty="0"/>
              <a:t>- They are likely to know they have an injury or </a:t>
            </a:r>
            <a:r>
              <a:rPr lang="en-US" dirty="0" smtClean="0"/>
              <a:t>illness (although </a:t>
            </a:r>
            <a:r>
              <a:rPr lang="en-US" dirty="0"/>
              <a:t>you can't always assume this in the case of patients in emotional </a:t>
            </a:r>
            <a:r>
              <a:rPr lang="en-US" dirty="0" smtClean="0"/>
              <a:t>shock, children), </a:t>
            </a:r>
            <a:r>
              <a:rPr lang="en-US" dirty="0"/>
              <a:t>but explain to them that you would like </a:t>
            </a:r>
            <a:r>
              <a:rPr lang="en-US" dirty="0" smtClean="0"/>
              <a:t>to help </a:t>
            </a:r>
            <a:r>
              <a:rPr lang="en-US" dirty="0"/>
              <a:t>with their injury or </a:t>
            </a:r>
            <a:r>
              <a:rPr lang="en-US" dirty="0" smtClean="0"/>
              <a:t>illness</a:t>
            </a:r>
          </a:p>
          <a:p>
            <a:endParaRPr lang="en-US" dirty="0"/>
          </a:p>
          <a:p>
            <a:r>
              <a:rPr lang="en-US" b="1" dirty="0" smtClean="0"/>
              <a:t>What </a:t>
            </a:r>
            <a:r>
              <a:rPr lang="en-US" b="1" dirty="0"/>
              <a:t>you are going to do </a:t>
            </a:r>
            <a:r>
              <a:rPr lang="en-US" dirty="0"/>
              <a:t>- Some first aid procedures can be uncomfortable (such </a:t>
            </a:r>
            <a:r>
              <a:rPr lang="en-US" dirty="0" smtClean="0"/>
              <a:t>as the pain when </a:t>
            </a:r>
            <a:r>
              <a:rPr lang="en-US" dirty="0"/>
              <a:t>cleaning a </a:t>
            </a:r>
            <a:r>
              <a:rPr lang="en-US" dirty="0" smtClean="0"/>
              <a:t>wound), </a:t>
            </a:r>
            <a:r>
              <a:rPr lang="en-US" dirty="0"/>
              <a:t>so it is important to </a:t>
            </a:r>
            <a:r>
              <a:rPr lang="en-US" dirty="0" smtClean="0"/>
              <a:t>be honest </a:t>
            </a:r>
            <a:r>
              <a:rPr lang="en-US" dirty="0"/>
              <a:t>with the patient about what you are doing, and if necessary, why it is important.</a:t>
            </a:r>
          </a:p>
        </p:txBody>
      </p:sp>
    </p:spTree>
    <p:extLst>
      <p:ext uri="{BB962C8B-B14F-4D97-AF65-F5344CB8AC3E}">
        <p14:creationId xmlns:p14="http://schemas.microsoft.com/office/powerpoint/2010/main" val="148825506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Judgment of consent</a:t>
            </a:r>
            <a:endParaRPr lang="en-US" dirty="0"/>
          </a:p>
        </p:txBody>
      </p:sp>
      <p:sp>
        <p:nvSpPr>
          <p:cNvPr id="3" name="Content Placeholder 2"/>
          <p:cNvSpPr>
            <a:spLocks noGrp="1"/>
          </p:cNvSpPr>
          <p:nvPr>
            <p:ph idx="1"/>
          </p:nvPr>
        </p:nvSpPr>
        <p:spPr/>
        <p:txBody>
          <a:bodyPr>
            <a:normAutofit lnSpcReduction="10000"/>
          </a:bodyPr>
          <a:lstStyle/>
          <a:p>
            <a:r>
              <a:rPr lang="en-US" dirty="0" smtClean="0"/>
              <a:t>There </a:t>
            </a:r>
            <a:r>
              <a:rPr lang="en-US" dirty="0"/>
              <a:t>are also some cases where the first aider may have to exercise a level of judgment </a:t>
            </a:r>
            <a:r>
              <a:rPr lang="en-US" dirty="0" smtClean="0"/>
              <a:t>in treating </a:t>
            </a:r>
            <a:r>
              <a:rPr lang="en-US" dirty="0"/>
              <a:t>a victim who may initially refuse. Cases like this include when the victim is:</a:t>
            </a:r>
          </a:p>
          <a:p>
            <a:r>
              <a:rPr lang="en-US" b="1" dirty="0" smtClean="0"/>
              <a:t>Intoxicated</a:t>
            </a:r>
          </a:p>
          <a:p>
            <a:endParaRPr lang="en-US" b="1" dirty="0"/>
          </a:p>
          <a:p>
            <a:r>
              <a:rPr lang="en-US" b="1" dirty="0" smtClean="0"/>
              <a:t>Irrational </a:t>
            </a:r>
            <a:r>
              <a:rPr lang="en-US" dirty="0"/>
              <a:t>(i.e. delusional, insane or confused due to the injuries</a:t>
            </a:r>
            <a:r>
              <a:rPr lang="en-US" dirty="0" smtClean="0"/>
              <a:t>)</a:t>
            </a:r>
          </a:p>
          <a:p>
            <a:endParaRPr lang="en-US" dirty="0"/>
          </a:p>
          <a:p>
            <a:r>
              <a:rPr lang="en-US" dirty="0" smtClean="0"/>
              <a:t> </a:t>
            </a:r>
            <a:r>
              <a:rPr lang="en-US" b="1" dirty="0"/>
              <a:t>A minor </a:t>
            </a:r>
            <a:r>
              <a:rPr lang="en-US" dirty="0"/>
              <a:t>(parent or guardian must give consent if present and able; otherwise consent </a:t>
            </a:r>
            <a:r>
              <a:rPr lang="en-US" dirty="0" smtClean="0"/>
              <a:t>is implied)</a:t>
            </a:r>
            <a:endParaRPr lang="en-US" dirty="0"/>
          </a:p>
        </p:txBody>
      </p:sp>
    </p:spTree>
    <p:extLst>
      <p:ext uri="{BB962C8B-B14F-4D97-AF65-F5344CB8AC3E}">
        <p14:creationId xmlns:p14="http://schemas.microsoft.com/office/powerpoint/2010/main" val="206099141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109</TotalTime>
  <Words>1566</Words>
  <Application>Microsoft Office PowerPoint</Application>
  <PresentationFormat>Widescreen</PresentationFormat>
  <Paragraphs>149</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Gill Sans MT</vt:lpstr>
      <vt:lpstr>Gallery</vt:lpstr>
      <vt:lpstr>SECTION 20  First aid legal obligations</vt:lpstr>
      <vt:lpstr>Guiding principles</vt:lpstr>
      <vt:lpstr>PowerPoint Presentation</vt:lpstr>
      <vt:lpstr>QUESTION</vt:lpstr>
      <vt:lpstr>Answer</vt:lpstr>
      <vt:lpstr>Consent </vt:lpstr>
      <vt:lpstr>Consent</vt:lpstr>
      <vt:lpstr>Gaining consent</vt:lpstr>
      <vt:lpstr>Judgment of consent</vt:lpstr>
      <vt:lpstr>Consent </vt:lpstr>
      <vt:lpstr>Other issues of consent</vt:lpstr>
      <vt:lpstr>Other issues of consent</vt:lpstr>
      <vt:lpstr>Duty of Care </vt:lpstr>
      <vt:lpstr>Negligence </vt:lpstr>
      <vt:lpstr>Negligence </vt:lpstr>
      <vt:lpstr>Good Samaritan laws</vt:lpstr>
      <vt:lpstr>Good Samaritan laws</vt:lpstr>
      <vt:lpstr>Good Samaritan laws</vt:lpstr>
      <vt:lpstr>Good Samaritan laws</vt:lpstr>
      <vt:lpstr>Good Samaritan laws</vt:lpstr>
      <vt:lpstr>Negligence</vt:lpstr>
      <vt:lpstr>Assisting with Medications</vt:lpstr>
      <vt:lpstr>END OF SECTION 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aid legal obligations</dc:title>
  <dc:creator>D.r Nic</dc:creator>
  <cp:lastModifiedBy>WILLIAM</cp:lastModifiedBy>
  <cp:revision>13</cp:revision>
  <dcterms:created xsi:type="dcterms:W3CDTF">2016-04-14T03:47:46Z</dcterms:created>
  <dcterms:modified xsi:type="dcterms:W3CDTF">2018-05-12T09:14:16Z</dcterms:modified>
</cp:coreProperties>
</file>